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4" r:id="rId3"/>
    <p:sldMasterId id="2147483660" r:id="rId4"/>
  </p:sldMasterIdLst>
  <p:notesMasterIdLst>
    <p:notesMasterId r:id="rId14"/>
  </p:notesMasterIdLst>
  <p:sldIdLst>
    <p:sldId id="256" r:id="rId5"/>
    <p:sldId id="4530" r:id="rId6"/>
    <p:sldId id="4520" r:id="rId7"/>
    <p:sldId id="4521" r:id="rId8"/>
    <p:sldId id="4526" r:id="rId9"/>
    <p:sldId id="4527" r:id="rId10"/>
    <p:sldId id="4529" r:id="rId11"/>
    <p:sldId id="4531" r:id="rId12"/>
    <p:sldId id="273" r:id="rId13"/>
  </p:sldIdLst>
  <p:sldSz cx="12192000" cy="6858000"/>
  <p:notesSz cx="6858000" cy="9144000"/>
  <p:embeddedFontLst>
    <p:embeddedFont>
      <p:font typeface="Fedra Sans Bar-ilan" panose="020B0604020202020204" charset="-79"/>
      <p:bold r:id="rId15"/>
    </p:embeddedFont>
    <p:embeddedFont>
      <p:font typeface="Fedra Sans Bar-ilan Book" panose="020B0604020202020204" charset="-79"/>
      <p:regular r:id="rId16"/>
    </p:embeddedFont>
    <p:embeddedFont>
      <p:font typeface="Fedra Sans Bar-ilan Light" panose="020B0604020202020204" charset="-79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52">
          <p15:clr>
            <a:srgbClr val="000000"/>
          </p15:clr>
        </p15:guide>
        <p15:guide id="2" pos="506">
          <p15:clr>
            <a:srgbClr val="000000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7" roundtripDataSignature="AMtx7miJvaA4CDvY7lwNcOUXcikCMzL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713C8-AFBC-9166-19E0-A7BDC64B63E4}" v="3" dt="2024-10-28T10:44:09.717"/>
    <p1510:client id="{6E7FDAE9-3BA8-5163-561C-637159217B1E}" v="6" dt="2024-10-28T06:58:53.531"/>
    <p1510:client id="{A8BA7EB8-0D69-476D-B550-52D60220FC4C}" v="94" dt="2024-10-28T10:36:16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>
        <p:guide orient="horz" pos="1752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59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>
            <a:spLocks noGrp="1"/>
          </p:cNvSpPr>
          <p:nvPr>
            <p:ph type="pic" idx="2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7" name="Google Shape;17;p20"/>
          <p:cNvSpPr txBox="1">
            <a:spLocks noGrp="1"/>
          </p:cNvSpPr>
          <p:nvPr>
            <p:ph type="ctrTitle"/>
          </p:nvPr>
        </p:nvSpPr>
        <p:spPr>
          <a:xfrm flipH="1">
            <a:off x="1087035" y="1717310"/>
            <a:ext cx="5647593" cy="87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 flipH="1">
            <a:off x="1087035" y="2874108"/>
            <a:ext cx="5647593" cy="41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 flipH="1">
            <a:off x="1087437" y="32877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3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42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668086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6AE8A-8240-0941-B2CC-CE0F0008C0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EB0326-CF14-864C-9C40-21E1F7CDA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BCE0C5-B060-184A-BACB-40B51612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85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094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1626"/>
            <a:ext cx="4100337" cy="4456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5186" y="10940"/>
            <a:ext cx="7367813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779C83AE-F52E-DF42-B134-91D6F80331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2E6821F-C0F3-484A-8977-11A01112E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4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4063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73087" y="4631"/>
            <a:ext cx="3918913" cy="4758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BAC9312-1BE2-C341-9C0B-B81F41CCE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66B8DA5-C8A7-8E4E-843A-16FBD044A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7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684830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23" y="1"/>
            <a:ext cx="6731000" cy="6858000"/>
          </a:xfrm>
          <a:prstGeom prst="rect">
            <a:avLst/>
          </a:prstGeom>
        </p:spPr>
      </p:pic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4014" y="-1"/>
            <a:ext cx="6324599" cy="1025603"/>
          </a:xfrm>
        </p:spPr>
        <p:txBody>
          <a:bodyPr anchor="ctr"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25FF1AE-A27C-7446-821F-2D5D099876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ACB6F-953A-B04A-B755-4B9931BE80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5461000" y="10149"/>
            <a:ext cx="6731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2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116505" y="-577358"/>
            <a:ext cx="7094905" cy="6878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507" y="1113118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3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1679" y="206279"/>
            <a:ext cx="5699893" cy="552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8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0765" y="0"/>
            <a:ext cx="12204700" cy="685800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957336" y="-961903"/>
            <a:ext cx="8802104" cy="88021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3450856" y="531618"/>
            <a:ext cx="5815064" cy="581506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4576076" y="1630525"/>
            <a:ext cx="3564624" cy="356462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he-IL"/>
              <a:t>כותרת לפרק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0800" y="-7139"/>
            <a:ext cx="4902199" cy="1032742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14" y="-1"/>
            <a:ext cx="6400800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6" name="Footer Placeholder 27">
            <a:extLst>
              <a:ext uri="{FF2B5EF4-FFF2-40B4-BE49-F238E27FC236}">
                <a16:creationId xmlns:a16="http://schemas.microsoft.com/office/drawing/2014/main" id="{88A07722-B917-7145-8B50-18AFE6FA6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A2774509-DCF4-2848-8D32-9929364D1A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1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0148" y="-1"/>
            <a:ext cx="7861301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3120" y="0"/>
            <a:ext cx="4895252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979A6491-BC9F-C240-AFF6-898A7F6D1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0291D95-6F05-9A47-B0E5-101773C3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53C30D-C0AA-7845-BFF1-F8DF9CE6FA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1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34789" y="-8049"/>
            <a:ext cx="6157212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08189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9678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204355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724460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5727714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6221694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A3C9BBF0-D090-C643-8072-81501D7FF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D498CC8-DAE2-FD47-AD7A-16430337EC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6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8049"/>
            <a:ext cx="6034789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35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754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174664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606475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5594979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5086071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32" name="Footer Placeholder 27">
            <a:extLst>
              <a:ext uri="{FF2B5EF4-FFF2-40B4-BE49-F238E27FC236}">
                <a16:creationId xmlns:a16="http://schemas.microsoft.com/office/drawing/2014/main" id="{56958A2A-29CD-D741-99D5-118FA9382F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4A2ED92-EBD5-4B48-9FD0-BAB98DB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F2C31-B00D-7841-B8F7-057AB192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2611" y="1327150"/>
            <a:ext cx="10935417" cy="51752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500" y="0"/>
            <a:ext cx="1040303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מפה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7850" y="2736850"/>
            <a:ext cx="336550" cy="336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0374" y="5065658"/>
            <a:ext cx="336550" cy="336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5463" y="3073400"/>
            <a:ext cx="336550" cy="336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3928" y="2400300"/>
            <a:ext cx="336550" cy="336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52" y="2211114"/>
            <a:ext cx="336550" cy="336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0908" y="3077341"/>
            <a:ext cx="336550" cy="336550"/>
          </a:xfrm>
          <a:prstGeom prst="rect">
            <a:avLst/>
          </a:prstGeom>
        </p:spPr>
      </p:pic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7FC60D23-75F6-F648-B004-3FB52DB76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E24608D-92E2-7448-A41B-4AD27123B1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4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03684" y="96503"/>
            <a:ext cx="5092700" cy="6858000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619982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050035" y="13853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6050036" y="5915891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4282619" y="1668510"/>
            <a:ext cx="3534833" cy="3534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91" y="3705676"/>
            <a:ext cx="424917" cy="3472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31" y="2237146"/>
            <a:ext cx="403064" cy="38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807" y="2252912"/>
            <a:ext cx="339934" cy="3763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22" y="3742173"/>
            <a:ext cx="296227" cy="293799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 flipV="1">
            <a:off x="6060359" y="2098437"/>
            <a:ext cx="3288" cy="26952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4587525" y="3435926"/>
            <a:ext cx="2812930" cy="10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6"/>
          <p:cNvSpPr>
            <a:spLocks noGrp="1"/>
          </p:cNvSpPr>
          <p:nvPr>
            <p:ph type="body" sz="quarter" idx="25" hasCustomPrompt="1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1D6CF15C-84F4-4941-B41A-F149D6127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9B9F9564-F3EF-CB47-82AA-B4F62B2AF2C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9411D8-0630-334B-930E-310C79D65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2889955"/>
            <a:ext cx="1330582" cy="13433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A34D56-6CEF-F64D-AE2D-495B370D9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4560710"/>
            <a:ext cx="1330582" cy="13433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C2EEDB-9FBC-8B4A-9832-927E9EFE4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1230489"/>
            <a:ext cx="1330582" cy="13433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00428D-F4B7-9843-BAD4-C2A69B478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2889955"/>
            <a:ext cx="1330582" cy="13433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94A5B4-92AE-C941-AA47-2BA328470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4560710"/>
            <a:ext cx="1330582" cy="134337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952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7221" y="19041"/>
            <a:ext cx="10068310" cy="98108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ראשי פרקים מפורטים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1230489"/>
            <a:ext cx="1330582" cy="1343377"/>
          </a:xfrm>
          <a:prstGeom prst="rect">
            <a:avLst/>
          </a:prstGeom>
        </p:spPr>
      </p:pic>
      <p:sp>
        <p:nvSpPr>
          <p:cNvPr id="5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34" name="Footer Placeholder 27">
            <a:extLst>
              <a:ext uri="{FF2B5EF4-FFF2-40B4-BE49-F238E27FC236}">
                <a16:creationId xmlns:a16="http://schemas.microsoft.com/office/drawing/2014/main" id="{A26B7019-62B3-4B49-A11B-DDD9ADE4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FDF9804C-113D-C449-B422-D5E58F6D73E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4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77" y="19521"/>
            <a:ext cx="7204215" cy="6822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0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8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11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7536" y="1523204"/>
            <a:ext cx="6629322" cy="860551"/>
          </a:xfrm>
        </p:spPr>
        <p:txBody>
          <a:bodyPr numCol="1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301153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55035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909388"/>
            <a:ext cx="726433" cy="758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1482175"/>
            <a:ext cx="729633" cy="729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2542338"/>
            <a:ext cx="729633" cy="72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3702829"/>
            <a:ext cx="729633" cy="72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4756767"/>
            <a:ext cx="729633" cy="729633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7457" y="3775680"/>
            <a:ext cx="6630081" cy="844550"/>
          </a:xfrm>
        </p:spPr>
        <p:txBody>
          <a:bodyPr numCol="1"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147457" y="4865925"/>
            <a:ext cx="6630081" cy="881062"/>
          </a:xfrm>
        </p:spPr>
        <p:txBody>
          <a:bodyPr numCol="1"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7448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Footer Placeholder 27">
            <a:extLst>
              <a:ext uri="{FF2B5EF4-FFF2-40B4-BE49-F238E27FC236}">
                <a16:creationId xmlns:a16="http://schemas.microsoft.com/office/drawing/2014/main" id="{D03623A1-3576-3941-9DD6-786132DC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85C6FC-4B56-8D44-825F-805CF8B986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91" y="2527300"/>
            <a:ext cx="576118" cy="5761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</p:spTree>
    <p:extLst>
      <p:ext uri="{BB962C8B-B14F-4D97-AF65-F5344CB8AC3E}">
        <p14:creationId xmlns:p14="http://schemas.microsoft.com/office/powerpoint/2010/main" val="3848803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7448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Footer Placeholder 27">
            <a:extLst>
              <a:ext uri="{FF2B5EF4-FFF2-40B4-BE49-F238E27FC236}">
                <a16:creationId xmlns:a16="http://schemas.microsoft.com/office/drawing/2014/main" id="{D03623A1-3576-3941-9DD6-786132DC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85C6FC-4B56-8D44-825F-805CF8B986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6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76" y="2548460"/>
            <a:ext cx="523097" cy="5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2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C497C2CB-7B7D-154D-B99F-C55C790AD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7C43374-7F20-1449-BBC8-3AFC997683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9B12B5-AD0D-6A4E-A3C9-C03251F3F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01" y="5903328"/>
            <a:ext cx="708392" cy="7383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C5CD55-CD6D-6F49-9A16-FE32D78DB90F}"/>
              </a:ext>
            </a:extLst>
          </p:cNvPr>
          <p:cNvSpPr/>
          <p:nvPr userDrawn="1"/>
        </p:nvSpPr>
        <p:spPr>
          <a:xfrm>
            <a:off x="0" y="0"/>
            <a:ext cx="12192000" cy="10210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8015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517" y="35002"/>
            <a:ext cx="4677482" cy="95559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5517" y="1474435"/>
            <a:ext cx="4677482" cy="3929428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70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41434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0647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E4C7D8C4-B880-2347-968A-402852D845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1264CAD-2AA5-5E42-BD55-C178145D6FC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110" y="35002"/>
            <a:ext cx="4677482" cy="95559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8067088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65946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322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17C49006-1450-BC4E-A409-0456BCB61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51667B7-50D1-9847-BC35-DC1FC09D1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ED489-6F77-3846-975A-6B3AA7F28C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9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1410" y="-1"/>
            <a:ext cx="10161589" cy="102109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62256" y="2365389"/>
            <a:ext cx="3040741" cy="3144457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6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656" y="1776780"/>
            <a:ext cx="417341" cy="362765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62256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27" y="1776780"/>
            <a:ext cx="417341" cy="362765"/>
          </a:xfrm>
          <a:prstGeom prst="rect">
            <a:avLst/>
          </a:prstGeom>
        </p:spPr>
      </p:pic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702627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98" y="1776780"/>
            <a:ext cx="417341" cy="362765"/>
          </a:xfrm>
          <a:prstGeom prst="rect">
            <a:avLst/>
          </a:prstGeom>
        </p:spPr>
      </p:pic>
      <p:sp>
        <p:nvSpPr>
          <p:cNvPr id="3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2998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22" hasCustomPrompt="1"/>
          </p:nvPr>
        </p:nvSpPr>
        <p:spPr>
          <a:xfrm>
            <a:off x="4702627" y="2365375"/>
            <a:ext cx="3040062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23" hasCustomPrompt="1"/>
          </p:nvPr>
        </p:nvSpPr>
        <p:spPr>
          <a:xfrm>
            <a:off x="1141410" y="2365375"/>
            <a:ext cx="3041650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526142CD-1996-334C-808F-23EEA4F4D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8A2B40D-99E6-E04C-BABD-C01F440685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1149328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766587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8383846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66295" y="1115571"/>
            <a:ext cx="2628497" cy="2628497"/>
          </a:xfrm>
          <a:prstGeom prst="rect">
            <a:avLst/>
          </a:prstGeom>
        </p:spPr>
      </p:pic>
      <p:sp>
        <p:nvSpPr>
          <p:cNvPr id="3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1994114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71972" y="1115571"/>
            <a:ext cx="2628497" cy="2628497"/>
          </a:xfrm>
          <a:prstGeom prst="rect">
            <a:avLst/>
          </a:prstGeom>
        </p:spPr>
      </p:pic>
      <p:sp>
        <p:nvSpPr>
          <p:cNvPr id="38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559979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06712" y="1115571"/>
            <a:ext cx="2628497" cy="2628497"/>
          </a:xfrm>
          <a:prstGeom prst="rect">
            <a:avLst/>
          </a:prstGeom>
        </p:spPr>
      </p:pic>
      <p:sp>
        <p:nvSpPr>
          <p:cNvPr id="40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923453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087EA24-6E66-6242-AE04-C08B6AFCE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D36CC13-EEE4-CC49-8E77-A16AE6EC83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44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163629"/>
            <a:ext cx="4576149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0"/>
            <a:ext cx="4576149" cy="98302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2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06" y="1272120"/>
            <a:ext cx="5302968" cy="5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2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668086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6AE8A-8240-0941-B2CC-CE0F0008C0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EB0326-CF14-864C-9C40-21E1F7CDA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BCE0C5-B060-184A-BACB-40B51612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1600"/>
            <a:ext cx="4776458" cy="685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343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68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65859"/>
            <a:ext cx="3860473" cy="7924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343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2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1679" y="206279"/>
            <a:ext cx="5699893" cy="552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2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4063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73087" y="4631"/>
            <a:ext cx="3918913" cy="4758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BAC9312-1BE2-C341-9C0B-B81F41CCE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66B8DA5-C8A7-8E4E-843A-16FBD044A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01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ctrTitle"/>
          </p:nvPr>
        </p:nvSpPr>
        <p:spPr>
          <a:xfrm>
            <a:off x="823546" y="2776089"/>
            <a:ext cx="4548554" cy="87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2"/>
                </a:solidFill>
              </a:defRPr>
            </a:lvl1pPr>
            <a:lvl2pPr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34" y="-1"/>
            <a:ext cx="47879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42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6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7404100" y="-1"/>
            <a:ext cx="47879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535079"/>
            <a:ext cx="2212257" cy="8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1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200" y="1587"/>
            <a:ext cx="5511800" cy="685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187" y="5375275"/>
            <a:ext cx="2281237" cy="8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 flipH="1">
            <a:off x="1087437" y="32877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938D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58" r:id="rId4"/>
    <p:sldLayoutId id="214748369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1200" y="-865187"/>
            <a:ext cx="3860800" cy="79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187" y="5375275"/>
            <a:ext cx="2281237" cy="8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BC2AC-8AFC-2F40-B7D1-DDEB4E9BA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algn="ctr" defTabSz="914400" rtl="1" eaLnBrk="1" latinLnBrk="0" hangingPunct="1"/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D27A-1691-2B41-9BDE-1646686D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71CC-1647-9041-AC92-CE8E329D9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27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E29004-A335-D709-49AB-45C842A95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41285A-FDCD-3469-2829-32A8779888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17917B4-C50B-42B7-9750-48325670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47" b="13003"/>
          <a:stretch/>
        </p:blipFill>
        <p:spPr>
          <a:xfrm>
            <a:off x="-532744" y="-111997"/>
            <a:ext cx="13444690" cy="696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A1F602-5301-4BF9-AA07-FD6856AE0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65" y="0"/>
            <a:ext cx="122047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E0F3DAFB-96FA-497F-9238-18EF83DC89B5}"/>
              </a:ext>
            </a:extLst>
          </p:cNvPr>
          <p:cNvSpPr txBox="1">
            <a:spLocks/>
          </p:cNvSpPr>
          <p:nvPr/>
        </p:nvSpPr>
        <p:spPr>
          <a:xfrm>
            <a:off x="11244792" y="6364000"/>
            <a:ext cx="238518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defRPr/>
            </a:pPr>
            <a:fld id="{86CB4B4D-7CA3-9044-876B-883B54F8677D}" type="slidenum">
              <a:rPr lang="en-US" kern="0" smtClean="0">
                <a:latin typeface="Arial" panose="020B0604020202020204"/>
              </a:rPr>
              <a:pPr hangingPunct="0">
                <a:defRPr/>
              </a:pPr>
              <a:t>1</a:t>
            </a:fld>
            <a:endParaRPr lang="en-US" kern="0">
              <a:latin typeface="Arial" panose="020B060402020202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6082FA2-181C-4A9C-A96C-171E6B494E35}"/>
              </a:ext>
            </a:extLst>
          </p:cNvPr>
          <p:cNvSpPr/>
          <p:nvPr/>
        </p:nvSpPr>
        <p:spPr>
          <a:xfrm>
            <a:off x="2549728" y="-127495"/>
            <a:ext cx="7128915" cy="7128912"/>
          </a:xfrm>
          <a:prstGeom prst="ellipse">
            <a:avLst/>
          </a:prstGeom>
          <a:solidFill>
            <a:srgbClr val="FFFFFF">
              <a:alpha val="47059"/>
            </a:srgbClr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תמונה 2">
            <a:extLst>
              <a:ext uri="{FF2B5EF4-FFF2-40B4-BE49-F238E27FC236}">
                <a16:creationId xmlns:a16="http://schemas.microsoft.com/office/drawing/2014/main" id="{986FF015-FCA0-42A7-B88C-3A0F37D2A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436" y="-1944234"/>
            <a:ext cx="11048424" cy="11000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3BF08A-1E6E-4338-A885-224ADF15FC50}"/>
              </a:ext>
            </a:extLst>
          </p:cNvPr>
          <p:cNvSpPr txBox="1">
            <a:spLocks/>
          </p:cNvSpPr>
          <p:nvPr/>
        </p:nvSpPr>
        <p:spPr>
          <a:xfrm>
            <a:off x="4606555" y="2359236"/>
            <a:ext cx="3534146" cy="8701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A4127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E166CD3-6BE9-44A0-B2D7-3180D9BC28B1}"/>
              </a:ext>
            </a:extLst>
          </p:cNvPr>
          <p:cNvSpPr txBox="1">
            <a:spLocks/>
          </p:cNvSpPr>
          <p:nvPr/>
        </p:nvSpPr>
        <p:spPr>
          <a:xfrm>
            <a:off x="5106255" y="3473270"/>
            <a:ext cx="2476073" cy="85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2D7358-01B5-444D-9B37-F866CDAA0602}"/>
              </a:ext>
            </a:extLst>
          </p:cNvPr>
          <p:cNvSpPr txBox="1">
            <a:spLocks/>
          </p:cNvSpPr>
          <p:nvPr/>
        </p:nvSpPr>
        <p:spPr>
          <a:xfrm>
            <a:off x="2944120" y="2746712"/>
            <a:ext cx="6394190" cy="2065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chemeClr val="bg2"/>
                </a:solidFill>
                <a:latin typeface="Fedra Sans Bar-ilan" pitchFamily="50" charset="-79"/>
              </a:rPr>
              <a:t>Student Exchange</a:t>
            </a:r>
          </a:p>
          <a:p>
            <a:pPr algn="ctr"/>
            <a:r>
              <a:rPr lang="en-US" sz="4800" b="1">
                <a:solidFill>
                  <a:schemeClr val="bg2"/>
                </a:solidFill>
                <a:latin typeface="Fedra Sans Bar-ilan" pitchFamily="50" charset="-79"/>
              </a:rPr>
              <a:t>Program</a:t>
            </a:r>
          </a:p>
        </p:txBody>
      </p:sp>
      <p:pic>
        <p:nvPicPr>
          <p:cNvPr id="16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ADBE863A-C678-4E5A-9F73-82AE145B59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971" y="1152794"/>
            <a:ext cx="4933293" cy="1479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group of women standing in front of a stone arch&#10;&#10;Description automatically generated">
            <a:extLst>
              <a:ext uri="{FF2B5EF4-FFF2-40B4-BE49-F238E27FC236}">
                <a16:creationId xmlns:a16="http://schemas.microsoft.com/office/drawing/2014/main" id="{4FCB4161-8C7E-CCF1-9A13-DA88E01C3C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290" t="-12339" r="-56018" b="816"/>
          <a:stretch/>
        </p:blipFill>
        <p:spPr>
          <a:xfrm>
            <a:off x="7488000" y="-1208607"/>
            <a:ext cx="8961118" cy="8961118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4AFDEE-8CA0-C76C-00DA-DFEC37369FB4}"/>
              </a:ext>
            </a:extLst>
          </p:cNvPr>
          <p:cNvSpPr>
            <a:spLocks noGrp="1"/>
          </p:cNvSpPr>
          <p:nvPr/>
        </p:nvSpPr>
        <p:spPr>
          <a:xfrm>
            <a:off x="564993" y="0"/>
            <a:ext cx="7491712" cy="1102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err="1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Student</a:t>
            </a:r>
            <a:r>
              <a:rPr lang="he-IL" sz="3200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 </a:t>
            </a:r>
            <a:r>
              <a:rPr lang="he-IL" sz="3200" err="1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Exchange</a:t>
            </a:r>
            <a:r>
              <a:rPr lang="he-IL" sz="3200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 </a:t>
            </a:r>
            <a:r>
              <a:rPr lang="he-IL" sz="3200" err="1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Program</a:t>
            </a:r>
            <a:endParaRPr lang="en-US" sz="3200" err="1">
              <a:solidFill>
                <a:schemeClr val="bg1"/>
              </a:solidFill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58C6198-8AAC-A568-7E4E-9C95D6714D59}"/>
              </a:ext>
            </a:extLst>
          </p:cNvPr>
          <p:cNvSpPr>
            <a:spLocks noGrp="1"/>
          </p:cNvSpPr>
          <p:nvPr/>
        </p:nvSpPr>
        <p:spPr>
          <a:xfrm>
            <a:off x="564993" y="1988819"/>
            <a:ext cx="5424328" cy="4247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Academic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Studies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abroad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,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during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one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or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two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semesters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,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while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 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continuing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to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pay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regular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tuition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at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Bar-Ilan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and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receiving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credits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for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the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courses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taken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abroad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.</a:t>
            </a:r>
            <a:endParaRPr lang="en-US" sz="2400">
              <a:cs typeface="Arial"/>
            </a:endParaRPr>
          </a:p>
          <a:p>
            <a:pPr marL="285750" indent="-285750" algn="l" rtl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Open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to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 students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from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all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departments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and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all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 </a:t>
            </a:r>
            <a:r>
              <a:rPr lang="he-IL" sz="2400" err="1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degrees</a:t>
            </a:r>
            <a:r>
              <a:rPr lang="he-IL" sz="2400">
                <a:solidFill>
                  <a:srgbClr val="04280F"/>
                </a:solidFill>
                <a:latin typeface="Fedra Sans Bar-ilan Light" pitchFamily="50" charset="-79"/>
                <a:cs typeface="Fedra Sans Bar-ilan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04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5944-6239-4336-B06E-DFCA926A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613" y="150920"/>
            <a:ext cx="7258837" cy="874683"/>
          </a:xfrm>
        </p:spPr>
        <p:txBody>
          <a:bodyPr/>
          <a:lstStyle/>
          <a:p>
            <a:r>
              <a:rPr lang="en-US">
                <a:latin typeface="Fedra Sans Bar-ilan" pitchFamily="50" charset="-79"/>
                <a:cs typeface="Fedra Sans Bar-ilan" pitchFamily="50" charset="-79"/>
              </a:rPr>
              <a:t>Student Exchange for Studies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0B174-A675-4A50-8ACB-923975ECC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7668" y="1621190"/>
            <a:ext cx="6858584" cy="523681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en-US" sz="2400" b="1">
                <a:latin typeface="Fedra Sans Bar-ilan Light"/>
                <a:cs typeface="Fedra Sans Bar-ilan Book"/>
              </a:rPr>
              <a:t>Bachelor and Master students taking courses</a:t>
            </a:r>
            <a:r>
              <a:rPr lang="he-IL" sz="2400" b="1">
                <a:latin typeface="Fedra Sans Bar-ilan Light"/>
                <a:cs typeface="Fedra Sans Bar-ilan Book"/>
              </a:rPr>
              <a:t>.</a:t>
            </a:r>
            <a:br>
              <a:rPr lang="en-US" sz="2400" b="1">
                <a:latin typeface="Fedra Sans Bar-ilan Light"/>
                <a:ea typeface="Times New Roman" panose="02020603050405020304" pitchFamily="18" charset="0"/>
                <a:cs typeface="Fedra Sans Bar-ilan Book" pitchFamily="50" charset="-79"/>
              </a:rPr>
            </a:br>
            <a:r>
              <a:rPr lang="en-US" sz="2400">
                <a:latin typeface="Fedra Sans Bar-ilan Light"/>
                <a:ea typeface="Times New Roman" panose="02020603050405020304" pitchFamily="18" charset="0"/>
                <a:cs typeface="Fedra Sans Bar-ilan Book"/>
              </a:rPr>
              <a:t>The program enables students to take courses at leading academic institutions in Europe and receive academic recognition for them at BIU.</a:t>
            </a:r>
            <a:br>
              <a:rPr lang="en-US" sz="2400">
                <a:latin typeface="Fedra Sans Bar-ilan Light"/>
                <a:ea typeface="Times New Roman" panose="02020603050405020304" pitchFamily="18" charset="0"/>
                <a:cs typeface="Fedra Sans Bar-ilan Book" pitchFamily="50" charset="-79"/>
              </a:rPr>
            </a:br>
            <a:br>
              <a:rPr lang="en-US" sz="2400">
                <a:latin typeface="Fedra Sans Bar-ilan Light"/>
                <a:ea typeface="Times New Roman" panose="02020603050405020304" pitchFamily="18" charset="0"/>
                <a:cs typeface="Fedra Sans Bar-ilan Book" pitchFamily="50" charset="-79"/>
              </a:rPr>
            </a:br>
            <a:r>
              <a:rPr lang="en-US" sz="2400">
                <a:latin typeface="Fedra Sans Bar-ilan Light"/>
                <a:ea typeface="Times New Roman" panose="02020603050405020304" pitchFamily="18" charset="0"/>
                <a:cs typeface="Fedra Sans Bar-ilan Book"/>
              </a:rPr>
              <a:t>Duration: one or two semesters</a:t>
            </a:r>
            <a:endParaRPr lang="he-IL" sz="2400">
              <a:effectLst/>
              <a:latin typeface="Fedra Sans Bar-ilan Light"/>
              <a:ea typeface="Times New Roman" panose="02020603050405020304" pitchFamily="18" charset="0"/>
              <a:cs typeface="Fedra Sans Bar-ilan Book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he-IL" sz="1200">
              <a:latin typeface="Fedra Sans Bar-ilan Book" pitchFamily="50" charset="-79"/>
              <a:cs typeface="Fedra Sans Bar-ilan Book" pitchFamily="50" charset="-79"/>
            </a:endParaRPr>
          </a:p>
        </p:txBody>
      </p:sp>
      <p:pic>
        <p:nvPicPr>
          <p:cNvPr id="6" name="תמונה 5" descr="תמונה שמכילה לבוש, אדם, פני אדם, הנעלה&#10;&#10;התיאור נוצר באופן אוטומטי">
            <a:extLst>
              <a:ext uri="{FF2B5EF4-FFF2-40B4-BE49-F238E27FC236}">
                <a16:creationId xmlns:a16="http://schemas.microsoft.com/office/drawing/2014/main" id="{C0C05B40-A33E-6CF2-A72D-B2803319E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1" t="10404" r="2326" b="27701"/>
          <a:stretch/>
        </p:blipFill>
        <p:spPr>
          <a:xfrm>
            <a:off x="-263770" y="872342"/>
            <a:ext cx="4413740" cy="424478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B80973-6012-F14A-BD1B-DC51402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8" t="25109" r="15964" b="23852"/>
          <a:stretch/>
        </p:blipFill>
        <p:spPr>
          <a:xfrm>
            <a:off x="-263772" y="809603"/>
            <a:ext cx="4413741" cy="4332704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5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5944-6239-4336-B06E-DFCA926A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672" y="102870"/>
            <a:ext cx="7871579" cy="922733"/>
          </a:xfrm>
        </p:spPr>
        <p:txBody>
          <a:bodyPr/>
          <a:lstStyle/>
          <a:p>
            <a:r>
              <a:rPr lang="en-US">
                <a:latin typeface="Fedra Sans Bar-ilan" pitchFamily="50" charset="-79"/>
                <a:cs typeface="Fedra Sans Bar-ilan" pitchFamily="50" charset="-79"/>
              </a:rPr>
              <a:t>Student Exchange for Research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0B174-A675-4A50-8ACB-923975ECC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34" y="1276725"/>
            <a:ext cx="6555872" cy="55812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en-US" sz="2200" b="1">
                <a:latin typeface="Fedra Sans Bar-ilan Light"/>
                <a:ea typeface="Times New Roman" panose="02020603050405020304" pitchFamily="18" charset="0"/>
                <a:cs typeface="Fedra Sans Bar-ilan Book"/>
              </a:rPr>
              <a:t>Master's degree students in the thesis writing phase and PhD students after the PhD research proposal has been approved.</a:t>
            </a:r>
            <a:endParaRPr lang="he-IL" sz="2200" b="1">
              <a:latin typeface="Fedra Sans Bar-ilan Light"/>
              <a:ea typeface="Times New Roman" panose="02020603050405020304" pitchFamily="18" charset="0"/>
              <a:cs typeface="Fedra Sans Bar-ilan Book"/>
            </a:endParaRPr>
          </a:p>
          <a:p>
            <a:pPr algn="l" rtl="0"/>
            <a:br>
              <a:rPr lang="en-US" sz="2200">
                <a:latin typeface="Fedra Sans Bar-ilan Light"/>
                <a:ea typeface="Times New Roman" panose="02020603050405020304" pitchFamily="18" charset="0"/>
                <a:cs typeface="Fedra Sans Bar-ilan Book" pitchFamily="50" charset="-79"/>
              </a:rPr>
            </a:br>
            <a:r>
              <a:rPr lang="en-US" sz="2200">
                <a:latin typeface="Fedra Sans Bar-ilan Light"/>
                <a:ea typeface="Times New Roman" panose="02020603050405020304" pitchFamily="18" charset="0"/>
                <a:cs typeface="Fedra Sans Bar-ilan Book"/>
              </a:rPr>
              <a:t>This enables students to advance the research at a leading academic institution in Europe, subject to finding an academic mentor at the host university.</a:t>
            </a:r>
            <a:endParaRPr lang="he-IL" sz="2200">
              <a:latin typeface="Fedra Sans Bar-ilan Light"/>
              <a:ea typeface="Times New Roman" panose="02020603050405020304" pitchFamily="18" charset="0"/>
              <a:cs typeface="Fedra Sans Bar-ilan Book"/>
            </a:endParaRPr>
          </a:p>
          <a:p>
            <a:pPr algn="l" rtl="0"/>
            <a:r>
              <a:rPr lang="en-US" sz="2200">
                <a:latin typeface="Fedra Sans Bar-ilan Light"/>
                <a:ea typeface="Times New Roman" panose="02020603050405020304" pitchFamily="18" charset="0"/>
                <a:cs typeface="Fedra Sans Bar-ilan Book"/>
              </a:rPr>
              <a:t>Duration: 1 week-12 months</a:t>
            </a:r>
            <a:endParaRPr lang="he-IL" sz="2200">
              <a:latin typeface="Fedra Sans Bar-ilan Light"/>
              <a:ea typeface="Times New Roman" panose="02020603050405020304" pitchFamily="18" charset="0"/>
              <a:cs typeface="Fedra Sans Bar-ilan Book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he-IL" sz="1200">
              <a:latin typeface="Fedra Sans Bar-ilan Book" pitchFamily="50" charset="-79"/>
              <a:cs typeface="Fedra Sans Bar-ilan Book" pitchFamily="50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0C05B40-A33E-6CF2-A72D-B2803319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7" r="11007"/>
          <a:stretch/>
        </p:blipFill>
        <p:spPr>
          <a:xfrm rot="5400000">
            <a:off x="-179291" y="787863"/>
            <a:ext cx="4244782" cy="441374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0173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20C41B0-60AE-854B-4C88-574BD341D775}"/>
              </a:ext>
            </a:extLst>
          </p:cNvPr>
          <p:cNvSpPr>
            <a:spLocks noGrp="1"/>
          </p:cNvSpPr>
          <p:nvPr/>
        </p:nvSpPr>
        <p:spPr>
          <a:xfrm>
            <a:off x="495414" y="115746"/>
            <a:ext cx="11319360" cy="874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Fedra Sans Bar-ilan"/>
                <a:cs typeface="Fedra Sans Bar-ilan"/>
              </a:rPr>
              <a:t>Our Partners Around the World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FA1FD3-9E01-2886-C135-935D077449A8}"/>
              </a:ext>
            </a:extLst>
          </p:cNvPr>
          <p:cNvSpPr/>
          <p:nvPr/>
        </p:nvSpPr>
        <p:spPr>
          <a:xfrm>
            <a:off x="6505575" y="2200274"/>
            <a:ext cx="409575" cy="361950"/>
          </a:xfrm>
          <a:prstGeom prst="ellipse">
            <a:avLst/>
          </a:prstGeom>
          <a:solidFill>
            <a:srgbClr val="E9F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4BAE25-FC45-0DA1-786E-6736D12BD01A}"/>
              </a:ext>
            </a:extLst>
          </p:cNvPr>
          <p:cNvGrpSpPr/>
          <p:nvPr/>
        </p:nvGrpSpPr>
        <p:grpSpPr>
          <a:xfrm>
            <a:off x="1828800" y="2390774"/>
            <a:ext cx="6162675" cy="3019425"/>
            <a:chOff x="1828800" y="2390774"/>
            <a:chExt cx="6162675" cy="301942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BD95BC-CFDA-E5B4-0342-77F3102016D2}"/>
                </a:ext>
              </a:extLst>
            </p:cNvPr>
            <p:cNvSpPr/>
            <p:nvPr/>
          </p:nvSpPr>
          <p:spPr>
            <a:xfrm>
              <a:off x="2343150" y="50482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E14801-0CC4-93F6-2A69-E0B116841B81}"/>
                </a:ext>
              </a:extLst>
            </p:cNvPr>
            <p:cNvSpPr/>
            <p:nvPr/>
          </p:nvSpPr>
          <p:spPr>
            <a:xfrm>
              <a:off x="4552950" y="2390774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38AF6E-4ECF-BBAE-42C3-F940B4DCE673}"/>
                </a:ext>
              </a:extLst>
            </p:cNvPr>
            <p:cNvSpPr/>
            <p:nvPr/>
          </p:nvSpPr>
          <p:spPr>
            <a:xfrm>
              <a:off x="5229225" y="30670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04B8FEC-62E3-A874-D213-AF0A74104853}"/>
                </a:ext>
              </a:extLst>
            </p:cNvPr>
            <p:cNvSpPr/>
            <p:nvPr/>
          </p:nvSpPr>
          <p:spPr>
            <a:xfrm>
              <a:off x="7581900" y="30670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984010-9F83-9172-6B2B-A8F051F8DFF9}"/>
                </a:ext>
              </a:extLst>
            </p:cNvPr>
            <p:cNvSpPr/>
            <p:nvPr/>
          </p:nvSpPr>
          <p:spPr>
            <a:xfrm>
              <a:off x="1828800" y="27241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1" name="TextBox 13">
            <a:extLst>
              <a:ext uri="{FF2B5EF4-FFF2-40B4-BE49-F238E27FC236}">
                <a16:creationId xmlns:a16="http://schemas.microsoft.com/office/drawing/2014/main" id="{0B989D87-6DDC-ACC1-4769-669A84B44ED5}"/>
              </a:ext>
            </a:extLst>
          </p:cNvPr>
          <p:cNvSpPr txBox="1"/>
          <p:nvPr/>
        </p:nvSpPr>
        <p:spPr>
          <a:xfrm>
            <a:off x="492768" y="1217633"/>
            <a:ext cx="2491027" cy="49478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Austria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TextBox 45">
            <a:extLst>
              <a:ext uri="{FF2B5EF4-FFF2-40B4-BE49-F238E27FC236}">
                <a16:creationId xmlns:a16="http://schemas.microsoft.com/office/drawing/2014/main" id="{1F2E7AC1-4839-76C6-3A9D-077D30E8CA63}"/>
              </a:ext>
            </a:extLst>
          </p:cNvPr>
          <p:cNvSpPr txBox="1"/>
          <p:nvPr/>
        </p:nvSpPr>
        <p:spPr>
          <a:xfrm>
            <a:off x="3405729" y="1217632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Croatia</a:t>
            </a:r>
            <a:endParaRPr lang="en-US"/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466B1E49-5028-59FE-9145-7064AA1EBA51}"/>
              </a:ext>
            </a:extLst>
          </p:cNvPr>
          <p:cNvSpPr txBox="1"/>
          <p:nvPr/>
        </p:nvSpPr>
        <p:spPr>
          <a:xfrm>
            <a:off x="6337983" y="1217633"/>
            <a:ext cx="2352675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solidFill>
                  <a:schemeClr val="accent4"/>
                </a:solidFill>
                <a:cs typeface="Arial"/>
              </a:rPr>
              <a:t>Czech Republic</a:t>
            </a:r>
            <a:endParaRPr lang="en-US" sz="2200">
              <a:solidFill>
                <a:schemeClr val="accent4"/>
              </a:solidFill>
              <a:cs typeface="Arial"/>
            </a:endParaRPr>
          </a:p>
        </p:txBody>
      </p:sp>
      <p:sp>
        <p:nvSpPr>
          <p:cNvPr id="37" name="TextBox 51">
            <a:extLst>
              <a:ext uri="{FF2B5EF4-FFF2-40B4-BE49-F238E27FC236}">
                <a16:creationId xmlns:a16="http://schemas.microsoft.com/office/drawing/2014/main" id="{F38AA180-146F-3437-15BD-33A9E2E53E81}"/>
              </a:ext>
            </a:extLst>
          </p:cNvPr>
          <p:cNvSpPr txBox="1"/>
          <p:nvPr/>
        </p:nvSpPr>
        <p:spPr>
          <a:xfrm>
            <a:off x="9231653" y="1217632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Finland</a:t>
            </a:r>
            <a:endParaRPr lang="en-US" sz="2400">
              <a:solidFill>
                <a:schemeClr val="accent4"/>
              </a:solidFill>
              <a:cs typeface="Arial"/>
            </a:endParaRPr>
          </a:p>
        </p:txBody>
      </p:sp>
      <p:sp>
        <p:nvSpPr>
          <p:cNvPr id="39" name="TextBox 54">
            <a:extLst>
              <a:ext uri="{FF2B5EF4-FFF2-40B4-BE49-F238E27FC236}">
                <a16:creationId xmlns:a16="http://schemas.microsoft.com/office/drawing/2014/main" id="{5CF0430F-77EB-1197-8B24-7F33A404C6E1}"/>
              </a:ext>
            </a:extLst>
          </p:cNvPr>
          <p:cNvSpPr txBox="1"/>
          <p:nvPr/>
        </p:nvSpPr>
        <p:spPr>
          <a:xfrm>
            <a:off x="415603" y="3580797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France</a:t>
            </a:r>
            <a:endParaRPr lang="en-US"/>
          </a:p>
        </p:txBody>
      </p:sp>
      <p:sp>
        <p:nvSpPr>
          <p:cNvPr id="41" name="TextBox 57">
            <a:extLst>
              <a:ext uri="{FF2B5EF4-FFF2-40B4-BE49-F238E27FC236}">
                <a16:creationId xmlns:a16="http://schemas.microsoft.com/office/drawing/2014/main" id="{A528C44A-6F9A-2ADA-0036-49CD4F48FF57}"/>
              </a:ext>
            </a:extLst>
          </p:cNvPr>
          <p:cNvSpPr txBox="1"/>
          <p:nvPr/>
        </p:nvSpPr>
        <p:spPr>
          <a:xfrm>
            <a:off x="3328564" y="3580795"/>
            <a:ext cx="2494667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Germany</a:t>
            </a:r>
            <a:endParaRPr lang="en-US" sz="2400">
              <a:solidFill>
                <a:schemeClr val="accent4"/>
              </a:solidFill>
              <a:cs typeface="Arial"/>
            </a:endParaRP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93D84E3B-9F22-2DC9-9985-863B1E25E7FC}"/>
              </a:ext>
            </a:extLst>
          </p:cNvPr>
          <p:cNvSpPr txBox="1"/>
          <p:nvPr/>
        </p:nvSpPr>
        <p:spPr>
          <a:xfrm>
            <a:off x="6260818" y="3580796"/>
            <a:ext cx="2494667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Greece</a:t>
            </a:r>
            <a:endParaRPr lang="en-US"/>
          </a:p>
        </p:txBody>
      </p:sp>
      <p:sp>
        <p:nvSpPr>
          <p:cNvPr id="45" name="TextBox 63">
            <a:extLst>
              <a:ext uri="{FF2B5EF4-FFF2-40B4-BE49-F238E27FC236}">
                <a16:creationId xmlns:a16="http://schemas.microsoft.com/office/drawing/2014/main" id="{4CF663EB-3910-8E87-C02D-7D9E50ACA8F9}"/>
              </a:ext>
            </a:extLst>
          </p:cNvPr>
          <p:cNvSpPr txBox="1"/>
          <p:nvPr/>
        </p:nvSpPr>
        <p:spPr>
          <a:xfrm>
            <a:off x="9193072" y="3580795"/>
            <a:ext cx="2494667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Hungary</a:t>
            </a:r>
            <a:endParaRPr lang="en-US" sz="2400">
              <a:solidFill>
                <a:schemeClr val="accent4"/>
              </a:solidFill>
              <a:cs typeface="Arial"/>
            </a:endParaRPr>
          </a:p>
        </p:txBody>
      </p:sp>
      <p:pic>
        <p:nvPicPr>
          <p:cNvPr id="47" name="Picture 46" descr="A city with many buildings and a large building&#10;&#10;Description automatically generated">
            <a:extLst>
              <a:ext uri="{FF2B5EF4-FFF2-40B4-BE49-F238E27FC236}">
                <a16:creationId xmlns:a16="http://schemas.microsoft.com/office/drawing/2014/main" id="{55636889-CEF9-546D-B3EF-E08692A20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5" t="-175" r="19692" b="460"/>
          <a:stretch/>
        </p:blipFill>
        <p:spPr>
          <a:xfrm>
            <a:off x="866912" y="1692578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49" name="Picture 48" descr="A city next to the water&#10;&#10;Description automatically generated">
            <a:extLst>
              <a:ext uri="{FF2B5EF4-FFF2-40B4-BE49-F238E27FC236}">
                <a16:creationId xmlns:a16="http://schemas.microsoft.com/office/drawing/2014/main" id="{6A55733B-AB96-0094-9044-84D76C7ED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r="21806"/>
          <a:stretch/>
        </p:blipFill>
        <p:spPr>
          <a:xfrm>
            <a:off x="3727021" y="1713454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51" name="Picture 50" descr="People sitting in chairs in a plaza with buildings and trees&#10;&#10;Description automatically generated">
            <a:extLst>
              <a:ext uri="{FF2B5EF4-FFF2-40B4-BE49-F238E27FC236}">
                <a16:creationId xmlns:a16="http://schemas.microsoft.com/office/drawing/2014/main" id="{6EC89E21-2F3E-8C7A-3EBC-BE04EFDF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0" r="15660"/>
          <a:stretch/>
        </p:blipFill>
        <p:spPr>
          <a:xfrm>
            <a:off x="6660199" y="1713454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53" name="Picture 52" descr="A aerial view of a city and a body of water&#10;&#10;Description automatically generated">
            <a:extLst>
              <a:ext uri="{FF2B5EF4-FFF2-40B4-BE49-F238E27FC236}">
                <a16:creationId xmlns:a16="http://schemas.microsoft.com/office/drawing/2014/main" id="{6192EDFD-6A35-7CE7-5397-6D58779687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58" r="24258"/>
          <a:stretch/>
        </p:blipFill>
        <p:spPr>
          <a:xfrm>
            <a:off x="9582938" y="1723892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55" name="Picture 54" descr="A river with a bridge and a city with a tower in the background&#10;&#10;Description automatically generated">
            <a:extLst>
              <a:ext uri="{FF2B5EF4-FFF2-40B4-BE49-F238E27FC236}">
                <a16:creationId xmlns:a16="http://schemas.microsoft.com/office/drawing/2014/main" id="{48A7C9F9-339C-9155-B5B6-18C2533182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40" r="21040"/>
          <a:stretch/>
        </p:blipFill>
        <p:spPr>
          <a:xfrm>
            <a:off x="866911" y="4082960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57" name="Picture 56" descr="A group of buildings with a tree in the background&#10;&#10;Description automatically generated">
            <a:extLst>
              <a:ext uri="{FF2B5EF4-FFF2-40B4-BE49-F238E27FC236}">
                <a16:creationId xmlns:a16="http://schemas.microsoft.com/office/drawing/2014/main" id="{55CE38A7-BE12-3776-FC05-5719A19C1E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2" r="35178" b="415"/>
          <a:stretch/>
        </p:blipFill>
        <p:spPr>
          <a:xfrm>
            <a:off x="3716055" y="4081836"/>
            <a:ext cx="1711893" cy="1654309"/>
          </a:xfrm>
          <a:prstGeom prst="ellipse">
            <a:avLst/>
          </a:prstGeom>
          <a:ln>
            <a:noFill/>
          </a:ln>
        </p:spPr>
      </p:pic>
      <p:pic>
        <p:nvPicPr>
          <p:cNvPr id="59" name="Picture 58" descr="A city next to water&#10;&#10;Description automatically generated">
            <a:extLst>
              <a:ext uri="{FF2B5EF4-FFF2-40B4-BE49-F238E27FC236}">
                <a16:creationId xmlns:a16="http://schemas.microsoft.com/office/drawing/2014/main" id="{EC9D8167-01CB-C74D-EBCA-33ECC9A641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891" r="31891"/>
          <a:stretch/>
        </p:blipFill>
        <p:spPr>
          <a:xfrm>
            <a:off x="6711862" y="4081835"/>
            <a:ext cx="1711893" cy="1654309"/>
          </a:xfrm>
          <a:prstGeom prst="ellipse">
            <a:avLst/>
          </a:prstGeom>
          <a:ln>
            <a:noFill/>
          </a:ln>
        </p:spPr>
      </p:pic>
      <p:pic>
        <p:nvPicPr>
          <p:cNvPr id="61" name="Picture 60" descr="A city with a river and a bridge&#10;&#10;Description automatically generated">
            <a:extLst>
              <a:ext uri="{FF2B5EF4-FFF2-40B4-BE49-F238E27FC236}">
                <a16:creationId xmlns:a16="http://schemas.microsoft.com/office/drawing/2014/main" id="{F23F71D8-337B-188F-6DD8-AB9B00F76A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458" r="17458"/>
          <a:stretch/>
        </p:blipFill>
        <p:spPr>
          <a:xfrm>
            <a:off x="9582410" y="4081835"/>
            <a:ext cx="1711893" cy="165430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55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20C41B0-60AE-854B-4C88-574BD341D775}"/>
              </a:ext>
            </a:extLst>
          </p:cNvPr>
          <p:cNvSpPr>
            <a:spLocks noGrp="1"/>
          </p:cNvSpPr>
          <p:nvPr/>
        </p:nvSpPr>
        <p:spPr>
          <a:xfrm>
            <a:off x="492376" y="146136"/>
            <a:ext cx="11332043" cy="844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Fedra Sans Bar-ilan"/>
                <a:cs typeface="Fedra Sans Bar-ilan"/>
              </a:rPr>
              <a:t>Our Partners Around the World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95A687-550E-D3DB-8959-77ADC7C14714}"/>
              </a:ext>
            </a:extLst>
          </p:cNvPr>
          <p:cNvSpPr/>
          <p:nvPr/>
        </p:nvSpPr>
        <p:spPr>
          <a:xfrm>
            <a:off x="6505575" y="2200274"/>
            <a:ext cx="409575" cy="361950"/>
          </a:xfrm>
          <a:prstGeom prst="ellipse">
            <a:avLst/>
          </a:prstGeom>
          <a:solidFill>
            <a:srgbClr val="E9F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32E9DB-A60A-2EC1-D3B6-CC85DC025E05}"/>
              </a:ext>
            </a:extLst>
          </p:cNvPr>
          <p:cNvGrpSpPr/>
          <p:nvPr/>
        </p:nvGrpSpPr>
        <p:grpSpPr>
          <a:xfrm>
            <a:off x="1828800" y="2390774"/>
            <a:ext cx="6162675" cy="3019425"/>
            <a:chOff x="1828800" y="2390774"/>
            <a:chExt cx="6162675" cy="301942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D7C5328-D763-E855-3D2C-B48E6BF2E694}"/>
                </a:ext>
              </a:extLst>
            </p:cNvPr>
            <p:cNvSpPr/>
            <p:nvPr/>
          </p:nvSpPr>
          <p:spPr>
            <a:xfrm>
              <a:off x="2343150" y="50482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CDC6F7B-B4A3-65A0-FCBF-C89BAFDFC533}"/>
                </a:ext>
              </a:extLst>
            </p:cNvPr>
            <p:cNvSpPr/>
            <p:nvPr/>
          </p:nvSpPr>
          <p:spPr>
            <a:xfrm>
              <a:off x="4552950" y="2390774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1900B1-2A4C-667E-0582-694F0989106D}"/>
                </a:ext>
              </a:extLst>
            </p:cNvPr>
            <p:cNvSpPr/>
            <p:nvPr/>
          </p:nvSpPr>
          <p:spPr>
            <a:xfrm>
              <a:off x="5229225" y="30670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113E7B9-6389-2518-8CF6-6E8F98586C7A}"/>
                </a:ext>
              </a:extLst>
            </p:cNvPr>
            <p:cNvSpPr/>
            <p:nvPr/>
          </p:nvSpPr>
          <p:spPr>
            <a:xfrm>
              <a:off x="7581900" y="30670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53ED45-C692-10FD-3659-BA8FD6B9BF81}"/>
                </a:ext>
              </a:extLst>
            </p:cNvPr>
            <p:cNvSpPr/>
            <p:nvPr/>
          </p:nvSpPr>
          <p:spPr>
            <a:xfrm>
              <a:off x="1828800" y="2724149"/>
              <a:ext cx="409575" cy="361950"/>
            </a:xfrm>
            <a:prstGeom prst="ellipse">
              <a:avLst/>
            </a:prstGeom>
            <a:solidFill>
              <a:srgbClr val="E9F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B8D75B94-324B-3F1A-0FB4-A53BF216029A}"/>
              </a:ext>
            </a:extLst>
          </p:cNvPr>
          <p:cNvSpPr txBox="1"/>
          <p:nvPr/>
        </p:nvSpPr>
        <p:spPr>
          <a:xfrm>
            <a:off x="492768" y="1217632"/>
            <a:ext cx="2455953" cy="48346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Ireland</a:t>
            </a: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303C447D-52B9-42A7-5D3B-417D37AD0F70}"/>
              </a:ext>
            </a:extLst>
          </p:cNvPr>
          <p:cNvSpPr txBox="1"/>
          <p:nvPr/>
        </p:nvSpPr>
        <p:spPr>
          <a:xfrm>
            <a:off x="3405729" y="1217632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Italy</a:t>
            </a:r>
            <a:endParaRPr lang="en-US"/>
          </a:p>
        </p:txBody>
      </p:sp>
      <p:sp>
        <p:nvSpPr>
          <p:cNvPr id="8" name="TextBox 48">
            <a:extLst>
              <a:ext uri="{FF2B5EF4-FFF2-40B4-BE49-F238E27FC236}">
                <a16:creationId xmlns:a16="http://schemas.microsoft.com/office/drawing/2014/main" id="{353945C8-F662-82E1-7FFC-21A30DAEFAE5}"/>
              </a:ext>
            </a:extLst>
          </p:cNvPr>
          <p:cNvSpPr txBox="1"/>
          <p:nvPr/>
        </p:nvSpPr>
        <p:spPr>
          <a:xfrm>
            <a:off x="6337983" y="1217633"/>
            <a:ext cx="2352675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solidFill>
                  <a:schemeClr val="accent4"/>
                </a:solidFill>
                <a:cs typeface="Arial"/>
              </a:rPr>
              <a:t>Lithuania</a:t>
            </a:r>
            <a:endParaRPr lang="en-US"/>
          </a:p>
        </p:txBody>
      </p:sp>
      <p:sp>
        <p:nvSpPr>
          <p:cNvPr id="9" name="TextBox 51">
            <a:extLst>
              <a:ext uri="{FF2B5EF4-FFF2-40B4-BE49-F238E27FC236}">
                <a16:creationId xmlns:a16="http://schemas.microsoft.com/office/drawing/2014/main" id="{A1649E08-AD82-AF1E-DFD8-546B8B88BA8D}"/>
              </a:ext>
            </a:extLst>
          </p:cNvPr>
          <p:cNvSpPr txBox="1"/>
          <p:nvPr/>
        </p:nvSpPr>
        <p:spPr>
          <a:xfrm>
            <a:off x="9231653" y="1217632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Netherlands</a:t>
            </a:r>
            <a:endParaRPr lang="en-US"/>
          </a:p>
        </p:txBody>
      </p:sp>
      <p:sp>
        <p:nvSpPr>
          <p:cNvPr id="10" name="TextBox 54">
            <a:extLst>
              <a:ext uri="{FF2B5EF4-FFF2-40B4-BE49-F238E27FC236}">
                <a16:creationId xmlns:a16="http://schemas.microsoft.com/office/drawing/2014/main" id="{307D0EE5-2135-A957-6A18-8E43AFED1D32}"/>
              </a:ext>
            </a:extLst>
          </p:cNvPr>
          <p:cNvSpPr txBox="1"/>
          <p:nvPr/>
        </p:nvSpPr>
        <p:spPr>
          <a:xfrm>
            <a:off x="415603" y="3580797"/>
            <a:ext cx="235267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Poland</a:t>
            </a:r>
            <a:endParaRPr lang="en-US"/>
          </a:p>
        </p:txBody>
      </p:sp>
      <p:sp>
        <p:nvSpPr>
          <p:cNvPr id="11" name="TextBox 57">
            <a:extLst>
              <a:ext uri="{FF2B5EF4-FFF2-40B4-BE49-F238E27FC236}">
                <a16:creationId xmlns:a16="http://schemas.microsoft.com/office/drawing/2014/main" id="{F3D43FCF-1C70-A375-DC68-F0C4B1843C8B}"/>
              </a:ext>
            </a:extLst>
          </p:cNvPr>
          <p:cNvSpPr txBox="1"/>
          <p:nvPr/>
        </p:nvSpPr>
        <p:spPr>
          <a:xfrm>
            <a:off x="3328564" y="3580796"/>
            <a:ext cx="2516652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Portugal</a:t>
            </a:r>
            <a:endParaRPr lang="en-US"/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46F2E267-DBBA-1894-B6A0-0CA42CBCD162}"/>
              </a:ext>
            </a:extLst>
          </p:cNvPr>
          <p:cNvSpPr txBox="1"/>
          <p:nvPr/>
        </p:nvSpPr>
        <p:spPr>
          <a:xfrm>
            <a:off x="6260818" y="3580797"/>
            <a:ext cx="2513827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Romania</a:t>
            </a:r>
            <a:endParaRPr lang="en-US"/>
          </a:p>
        </p:txBody>
      </p:sp>
      <p:sp>
        <p:nvSpPr>
          <p:cNvPr id="13" name="TextBox 63">
            <a:extLst>
              <a:ext uri="{FF2B5EF4-FFF2-40B4-BE49-F238E27FC236}">
                <a16:creationId xmlns:a16="http://schemas.microsoft.com/office/drawing/2014/main" id="{153A4285-61B6-E9D4-AD1F-0597F2A2FFCF}"/>
              </a:ext>
            </a:extLst>
          </p:cNvPr>
          <p:cNvSpPr txBox="1"/>
          <p:nvPr/>
        </p:nvSpPr>
        <p:spPr>
          <a:xfrm>
            <a:off x="9154488" y="3580795"/>
            <a:ext cx="2513827" cy="5055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accent4"/>
                </a:solidFill>
                <a:cs typeface="Arial"/>
              </a:rPr>
              <a:t>Spain</a:t>
            </a:r>
            <a:endParaRPr lang="en-US"/>
          </a:p>
        </p:txBody>
      </p:sp>
      <p:pic>
        <p:nvPicPr>
          <p:cNvPr id="17" name="Picture 16" descr="A bridge over a body of water&#10;&#10;Description automatically generated">
            <a:extLst>
              <a:ext uri="{FF2B5EF4-FFF2-40B4-BE49-F238E27FC236}">
                <a16:creationId xmlns:a16="http://schemas.microsoft.com/office/drawing/2014/main" id="{D371B1A1-711D-0F4C-AD4E-5F4874C0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86" t="629" r="13761" b="-629"/>
          <a:stretch/>
        </p:blipFill>
        <p:spPr>
          <a:xfrm>
            <a:off x="866912" y="1744770"/>
            <a:ext cx="1707320" cy="1662032"/>
          </a:xfrm>
          <a:prstGeom prst="ellipse">
            <a:avLst/>
          </a:prstGeom>
          <a:ln w="12700">
            <a:noFill/>
          </a:ln>
        </p:spPr>
      </p:pic>
      <p:pic>
        <p:nvPicPr>
          <p:cNvPr id="19" name="Picture 18" descr="A person and person looking at a city&#10;&#10;Description automatically generated">
            <a:extLst>
              <a:ext uri="{FF2B5EF4-FFF2-40B4-BE49-F238E27FC236}">
                <a16:creationId xmlns:a16="http://schemas.microsoft.com/office/drawing/2014/main" id="{16230E60-DDD5-A7B4-58F8-6C91F951F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7" r="15677"/>
          <a:stretch/>
        </p:blipFill>
        <p:spPr>
          <a:xfrm>
            <a:off x="3727021" y="1765646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21" name="Picture 20" descr="A group of hot air balloons flying over a city&#10;&#10;Description automatically generated">
            <a:extLst>
              <a:ext uri="{FF2B5EF4-FFF2-40B4-BE49-F238E27FC236}">
                <a16:creationId xmlns:a16="http://schemas.microsoft.com/office/drawing/2014/main" id="{749AD103-4B88-1D6F-A3AB-4E5A20321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77" r="15677"/>
          <a:stretch/>
        </p:blipFill>
        <p:spPr>
          <a:xfrm>
            <a:off x="6660199" y="1765646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23" name="Picture 22" descr="A field of tulips and windmills&#10;&#10;Description automatically generated">
            <a:extLst>
              <a:ext uri="{FF2B5EF4-FFF2-40B4-BE49-F238E27FC236}">
                <a16:creationId xmlns:a16="http://schemas.microsoft.com/office/drawing/2014/main" id="{782B4C01-F163-4B62-9731-ACA0A4ECF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60" r="15760"/>
          <a:stretch/>
        </p:blipFill>
        <p:spPr>
          <a:xfrm>
            <a:off x="9582938" y="1776084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30" name="Picture 29" descr="A group of people walking on a cobblestone street&#10;&#10;Description automatically generated">
            <a:extLst>
              <a:ext uri="{FF2B5EF4-FFF2-40B4-BE49-F238E27FC236}">
                <a16:creationId xmlns:a16="http://schemas.microsoft.com/office/drawing/2014/main" id="{601C65F0-CC88-1735-D78B-81FEB71A1F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03" r="13403"/>
          <a:stretch/>
        </p:blipFill>
        <p:spPr>
          <a:xfrm>
            <a:off x="825158" y="4135152"/>
            <a:ext cx="1711371" cy="1662030"/>
          </a:xfrm>
          <a:prstGeom prst="ellipse">
            <a:avLst/>
          </a:prstGeom>
          <a:ln w="12700">
            <a:noFill/>
          </a:ln>
        </p:spPr>
      </p:pic>
      <p:pic>
        <p:nvPicPr>
          <p:cNvPr id="32" name="Picture 31" descr="A beach with buildings and a cliff&#10;&#10;Description automatically generated">
            <a:extLst>
              <a:ext uri="{FF2B5EF4-FFF2-40B4-BE49-F238E27FC236}">
                <a16:creationId xmlns:a16="http://schemas.microsoft.com/office/drawing/2014/main" id="{8975E767-6149-3007-CD5F-C0BF426D04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86" r="17586"/>
          <a:stretch/>
        </p:blipFill>
        <p:spPr>
          <a:xfrm>
            <a:off x="3716055" y="4134028"/>
            <a:ext cx="1711893" cy="1654309"/>
          </a:xfrm>
          <a:prstGeom prst="ellipse">
            <a:avLst/>
          </a:prstGeom>
          <a:ln>
            <a:noFill/>
          </a:ln>
        </p:spPr>
      </p:pic>
      <p:pic>
        <p:nvPicPr>
          <p:cNvPr id="34" name="Picture 33" descr="A large building with a street and a road with Palace of the Parliament in the background&#10;&#10;Description automatically generated">
            <a:extLst>
              <a:ext uri="{FF2B5EF4-FFF2-40B4-BE49-F238E27FC236}">
                <a16:creationId xmlns:a16="http://schemas.microsoft.com/office/drawing/2014/main" id="{3F33D377-6AE6-3353-7233-637F77F479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82" r="15482"/>
          <a:stretch/>
        </p:blipFill>
        <p:spPr>
          <a:xfrm>
            <a:off x="6711862" y="4134027"/>
            <a:ext cx="1711893" cy="1654309"/>
          </a:xfrm>
          <a:prstGeom prst="ellipse">
            <a:avLst/>
          </a:prstGeom>
          <a:ln>
            <a:noFill/>
          </a:ln>
        </p:spPr>
      </p:pic>
      <p:pic>
        <p:nvPicPr>
          <p:cNvPr id="36" name="Picture 35" descr="A castle on a hill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96809C82-2E89-989B-464E-4E21554FDB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73" r="15573"/>
          <a:stretch/>
        </p:blipFill>
        <p:spPr>
          <a:xfrm>
            <a:off x="9582410" y="4134027"/>
            <a:ext cx="1711893" cy="165430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49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kneeling in front of a large stone arch&#10;&#10;Description automatically generated">
            <a:extLst>
              <a:ext uri="{FF2B5EF4-FFF2-40B4-BE49-F238E27FC236}">
                <a16:creationId xmlns:a16="http://schemas.microsoft.com/office/drawing/2014/main" id="{422D1C14-3576-B116-BB02-9387C12926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55607" t="-13314" r="621" b="-2903"/>
          <a:stretch/>
        </p:blipFill>
        <p:spPr>
          <a:xfrm>
            <a:off x="-3650465" y="-981521"/>
            <a:ext cx="8567905" cy="8567905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83FF419-F09C-3994-4B85-B30214580480}"/>
              </a:ext>
            </a:extLst>
          </p:cNvPr>
          <p:cNvSpPr>
            <a:spLocks noGrp="1"/>
          </p:cNvSpPr>
          <p:nvPr/>
        </p:nvSpPr>
        <p:spPr>
          <a:xfrm>
            <a:off x="6292158" y="77660"/>
            <a:ext cx="5005814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he-IL" sz="3200" b="1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Erasmus+ </a:t>
            </a:r>
            <a:r>
              <a:rPr lang="he-IL" sz="3200" b="1" err="1">
                <a:solidFill>
                  <a:schemeClr val="bg1"/>
                </a:solidFill>
                <a:latin typeface="Fedra Sans Bar-ilan" pitchFamily="50" charset="-79"/>
                <a:cs typeface="Fedra Sans Bar-ilan" pitchFamily="50" charset="-79"/>
              </a:rPr>
              <a:t>Program</a:t>
            </a:r>
            <a:endParaRPr lang="en-US" sz="3200" b="1">
              <a:solidFill>
                <a:schemeClr val="bg1"/>
              </a:solidFill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3E59665-AC57-4250-8008-335408CEAFF5}"/>
              </a:ext>
            </a:extLst>
          </p:cNvPr>
          <p:cNvSpPr>
            <a:spLocks noGrp="1"/>
          </p:cNvSpPr>
          <p:nvPr/>
        </p:nvSpPr>
        <p:spPr>
          <a:xfrm>
            <a:off x="6364585" y="1840230"/>
            <a:ext cx="5545769" cy="4444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Erasmus+ is a program that supports student and faculty exchanges between universities in Europe and institutions outside the EU, including Israel.</a:t>
            </a:r>
          </a:p>
          <a:p>
            <a:pPr algn="l" rtl="0">
              <a:spcBef>
                <a:spcPts val="1800"/>
              </a:spcBef>
            </a:pP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The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program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offers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scholarships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from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the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European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Union</a:t>
            </a:r>
            <a:r>
              <a:rPr lang="he-IL" sz="2000" spc="-20">
                <a:solidFill>
                  <a:srgbClr val="000000"/>
                </a:solidFill>
                <a:effectLst/>
                <a:latin typeface="Fedra Sans Bar-ilan Book"/>
                <a:ea typeface="+mn-lt"/>
                <a:cs typeface="Fedra Sans Bar-ilan Book"/>
              </a:rPr>
              <a:t>,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which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includ</a:t>
            </a:r>
            <a:r>
              <a:rPr lang="en-US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e</a:t>
            </a:r>
            <a:r>
              <a:rPr lang="he-IL" sz="2000" spc="-20">
                <a:solidFill>
                  <a:srgbClr val="000000"/>
                </a:solidFill>
                <a:effectLst/>
                <a:latin typeface="Fedra Sans Bar-ilan Book"/>
                <a:ea typeface="+mn-lt"/>
                <a:cs typeface="Fedra Sans Bar-ilan Book"/>
              </a:rPr>
              <a:t>:</a:t>
            </a:r>
            <a:endParaRPr lang="he-IL" sz="2000">
              <a:latin typeface="Fedra Sans Bar-ilan Book"/>
              <a:ea typeface="+mn-lt"/>
              <a:cs typeface="Fedra Sans Bar-ilan Book"/>
            </a:endParaRPr>
          </a:p>
          <a:p>
            <a:pPr indent="-285750" algn="l" rtl="0">
              <a:spcBef>
                <a:spcPts val="1800"/>
              </a:spcBef>
              <a:buFont typeface="Arial"/>
              <a:buChar char="•"/>
            </a:pP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A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one-time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payment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for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a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round-trip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flight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to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the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destination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country</a:t>
            </a:r>
            <a:r>
              <a:rPr lang="he-IL" sz="2000" spc="-20">
                <a:solidFill>
                  <a:srgbClr val="000000"/>
                </a:solidFill>
                <a:effectLst/>
                <a:latin typeface="Fedra Sans Bar-ilan Book"/>
                <a:ea typeface="+mn-lt"/>
                <a:cs typeface="Fedra Sans Bar-ilan Book"/>
              </a:rPr>
              <a:t>.</a:t>
            </a:r>
            <a:endParaRPr lang="he-IL" sz="2000">
              <a:latin typeface="Fedra Sans Bar-ilan Book"/>
              <a:ea typeface="+mn-lt"/>
              <a:cs typeface="Fedra Sans Bar-ilan Book"/>
            </a:endParaRPr>
          </a:p>
          <a:p>
            <a:pPr indent="-285750" algn="l" rtl="0">
              <a:spcBef>
                <a:spcPts val="1800"/>
              </a:spcBef>
              <a:buFont typeface="Arial"/>
              <a:buChar char="•"/>
            </a:pP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A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monthly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stipend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that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covers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part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of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the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living</a:t>
            </a:r>
            <a:r>
              <a:rPr lang="he-IL" sz="2000" spc="-20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 </a:t>
            </a:r>
            <a:r>
              <a:rPr lang="he-IL" sz="2000" spc="-20" err="1">
                <a:solidFill>
                  <a:srgbClr val="000000"/>
                </a:solidFill>
                <a:latin typeface="Fedra Sans Bar-ilan Book"/>
                <a:ea typeface="+mn-lt"/>
                <a:cs typeface="Fedra Sans Bar-ilan Book"/>
              </a:rPr>
              <a:t>expenses</a:t>
            </a:r>
            <a:r>
              <a:rPr lang="he-IL" sz="2000" spc="-20">
                <a:solidFill>
                  <a:srgbClr val="000000"/>
                </a:solidFill>
                <a:effectLst/>
                <a:latin typeface="Fedra Sans Bar-ilan Book"/>
                <a:ea typeface="+mn-lt"/>
                <a:cs typeface="Fedra Sans Bar-ilan Book"/>
              </a:rPr>
              <a:t>.</a:t>
            </a:r>
            <a:endParaRPr lang="he-IL" sz="2000">
              <a:latin typeface="Fedra Sans Bar-ilan Book"/>
              <a:ea typeface="+mn-lt"/>
              <a:cs typeface="Fedra Sans Bar-ilan Book"/>
            </a:endParaRPr>
          </a:p>
        </p:txBody>
      </p:sp>
    </p:spTree>
    <p:extLst>
      <p:ext uri="{BB962C8B-B14F-4D97-AF65-F5344CB8AC3E}">
        <p14:creationId xmlns:p14="http://schemas.microsoft.com/office/powerpoint/2010/main" val="195243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41266A-06A4-BB73-8BB0-5E38391B0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232" y="2273425"/>
            <a:ext cx="4677482" cy="273358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>
                <a:latin typeface="Fedra Sans Bar-ilan Book"/>
                <a:cs typeface="Fedra Sans Bar-ilan Book"/>
              </a:rPr>
              <a:t>Registration for Semester A</a:t>
            </a:r>
          </a:p>
          <a:p>
            <a:pPr algn="ctr"/>
            <a:r>
              <a:rPr lang="en-US" sz="2400">
                <a:latin typeface="Fedra Sans Bar-ilan Book"/>
                <a:cs typeface="Fedra Sans Bar-ilan Book"/>
              </a:rPr>
              <a:t>December-January</a:t>
            </a:r>
          </a:p>
          <a:p>
            <a:pPr algn="ctr"/>
            <a:endParaRPr lang="en-US" sz="2400" b="1">
              <a:latin typeface="Fedra Sans Bar-ilan Book"/>
              <a:cs typeface="Fedra Sans Bar-ilan Book"/>
            </a:endParaRPr>
          </a:p>
          <a:p>
            <a:pPr algn="ctr"/>
            <a:r>
              <a:rPr lang="en-US" sz="2400" b="1">
                <a:latin typeface="Fedra Sans Bar-ilan Book"/>
                <a:cs typeface="Fedra Sans Bar-ilan Book"/>
              </a:rPr>
              <a:t>Registration for Semester B</a:t>
            </a:r>
          </a:p>
          <a:p>
            <a:pPr algn="ctr"/>
            <a:r>
              <a:rPr lang="en-US" sz="2400">
                <a:latin typeface="Fedra Sans Bar-ilan Book"/>
                <a:cs typeface="Fedra Sans Bar-ilan Book"/>
              </a:rPr>
              <a:t>May-June</a:t>
            </a:r>
            <a:endParaRPr lang="he-IL" sz="2000"/>
          </a:p>
        </p:txBody>
      </p:sp>
      <p:pic>
        <p:nvPicPr>
          <p:cNvPr id="13" name="Picture Placeholder 12" descr="A person on a glass walkway&#10;&#10;Description automatically generated">
            <a:extLst>
              <a:ext uri="{FF2B5EF4-FFF2-40B4-BE49-F238E27FC236}">
                <a16:creationId xmlns:a16="http://schemas.microsoft.com/office/drawing/2014/main" id="{E166DB6D-CC74-0CF9-8E44-487A68A4A8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518" b="12518"/>
          <a:stretch>
            <a:fillRect/>
          </a:stretch>
        </p:blipFill>
        <p:spPr/>
      </p:pic>
      <p:pic>
        <p:nvPicPr>
          <p:cNvPr id="15" name="Picture Placeholder 14" descr="A person standing on a railing with buildings in the background&#10;&#10;Description automatically generated">
            <a:extLst>
              <a:ext uri="{FF2B5EF4-FFF2-40B4-BE49-F238E27FC236}">
                <a16:creationId xmlns:a16="http://schemas.microsoft.com/office/drawing/2014/main" id="{7AD2E7BD-6CB1-D8E2-1D61-CC166E660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1310" t="23830" r="22287" b="1011"/>
          <a:stretch/>
        </p:blipFill>
        <p:spPr>
          <a:xfrm>
            <a:off x="6791590" y="3309398"/>
            <a:ext cx="2547031" cy="254702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10EA3CF-0014-F87F-26D7-58BCDFDB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4130" t="-2069" r="870" b="2069"/>
          <a:stretch/>
        </p:blipFill>
        <p:spPr>
          <a:xfrm rot="5400000">
            <a:off x="7477711" y="855215"/>
            <a:ext cx="1795188" cy="1795187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6B68E3-61AC-8900-E1CD-C7DDDF4BA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804" y="196219"/>
            <a:ext cx="5125314" cy="803904"/>
          </a:xfrm>
        </p:spPr>
        <p:txBody>
          <a:bodyPr/>
          <a:lstStyle/>
          <a:p>
            <a:pPr algn="ctr" rtl="0"/>
            <a:r>
              <a:rPr lang="en-US">
                <a:latin typeface="Fedra Sans Bar-ilan" pitchFamily="50" charset="-79"/>
                <a:cs typeface="Fedra Sans Bar-ilan" pitchFamily="50" charset="-79"/>
              </a:rPr>
              <a:t>Application Process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104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27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8"/>
          <p:cNvSpPr txBox="1">
            <a:spLocks noGrp="1"/>
          </p:cNvSpPr>
          <p:nvPr>
            <p:ph type="ctrTitle"/>
          </p:nvPr>
        </p:nvSpPr>
        <p:spPr>
          <a:xfrm>
            <a:off x="1169351" y="2480294"/>
            <a:ext cx="6535737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Thanks for joining us!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0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3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1234e14-5b87-4b67-ac19-8feaa8ba8f12}" enabled="0" method="" siteId="{61234e14-5b87-4b67-ac19-8feaa8ba8f1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42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Fedra Sans Bar-ilan Light</vt:lpstr>
      <vt:lpstr>Fedra Sans Bar-ilan Book</vt:lpstr>
      <vt:lpstr>Fedra Sans Bar-ilan</vt:lpstr>
      <vt:lpstr>Arial</vt:lpstr>
      <vt:lpstr>Calibri</vt:lpstr>
      <vt:lpstr>4_BarIlan</vt:lpstr>
      <vt:lpstr>50_BarIlan</vt:lpstr>
      <vt:lpstr>43_BarIlan</vt:lpstr>
      <vt:lpstr>BarIlan</vt:lpstr>
      <vt:lpstr>PowerPoint Presentation</vt:lpstr>
      <vt:lpstr>PowerPoint Presentation</vt:lpstr>
      <vt:lpstr>Student Exchange for Studies</vt:lpstr>
      <vt:lpstr>Student Exchange for Research</vt:lpstr>
      <vt:lpstr>PowerPoint Presentation</vt:lpstr>
      <vt:lpstr>PowerPoint Presentation</vt:lpstr>
      <vt:lpstr>PowerPoint Presentation</vt:lpstr>
      <vt:lpstr>Application Process</vt:lpstr>
      <vt:lpstr>Thanks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School</dc:title>
  <dc:creator>Microsoft Office User</dc:creator>
  <cp:lastModifiedBy>הדר גיאת</cp:lastModifiedBy>
  <cp:revision>2</cp:revision>
  <dcterms:created xsi:type="dcterms:W3CDTF">2020-01-09T10:28:07Z</dcterms:created>
  <dcterms:modified xsi:type="dcterms:W3CDTF">2024-10-28T15:20:24Z</dcterms:modified>
</cp:coreProperties>
</file>