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9" r:id="rId6"/>
    <p:sldId id="262" r:id="rId7"/>
    <p:sldId id="271" r:id="rId8"/>
    <p:sldId id="273" r:id="rId9"/>
    <p:sldId id="356" r:id="rId1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DE6"/>
    <a:srgbClr val="0B1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0" autoAdjust="0"/>
    <p:restoredTop sz="71088"/>
  </p:normalViewPr>
  <p:slideViewPr>
    <p:cSldViewPr snapToGrid="0">
      <p:cViewPr varScale="1">
        <p:scale>
          <a:sx n="80" d="100"/>
          <a:sy n="80" d="100"/>
        </p:scale>
        <p:origin x="1576" y="192"/>
      </p:cViewPr>
      <p:guideLst/>
    </p:cSldViewPr>
  </p:slideViewPr>
  <p:notesTextViewPr>
    <p:cViewPr>
      <p:scale>
        <a:sx n="45" d="100"/>
        <a:sy n="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CDAA-FBD8-4B27-9315-975A6441F13A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ED25D-A08B-4C8D-955E-8D4B9D2CE0A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07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Was esstablised in 2001 after the intifada </a:t>
            </a:r>
          </a:p>
          <a:p>
            <a:pPr algn="l" rtl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</a:rPr>
              <a:t>StandWithUs is an international, non-profit and non-partisan Israel education organization that works to inspire and educate people of all ages about Israel, as well as challenge misinformation and fight against antisemitism.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D25D-A08B-4C8D-955E-8D4B9D2CE0AF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988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D25D-A08B-4C8D-955E-8D4B9D2CE0AF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110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4D00-7E40-027D-6376-1C45C119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E8EF7-5328-6BE8-72CF-D856200AD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5571A-9860-9D3B-B562-60FE9A178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42E81-57A3-7E7E-E365-DCE863565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D25D-A08B-4C8D-955E-8D4B9D2CE0AF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622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ED25D-A08B-4C8D-955E-8D4B9D2CE0AF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925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2FFE-8685-B3EB-3B9C-76EBF80E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0456F-F5F4-A459-9FB6-D34BA3682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4F2CA-DD66-3C05-FB90-562DECF19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94B88-66AB-0BCD-5205-600A3D52C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ED25D-A08B-4C8D-955E-8D4B9D2CE0AF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930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1962af5733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1962af5733_0_6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g11962af5733_0_6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1FFA-CAD0-42B0-BC44-FF835BB2E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78192-8094-4ABA-BFB3-499B7250E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60E6F-6F87-49FB-8CA8-B88AC607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9915-023B-46AA-BD98-C9F33CE2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CA05E-5208-4D8C-B80B-0B208868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306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617A-1CE6-4085-B3B3-DF3C8274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07173-BC7A-4120-A678-860A122B2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E8A05-A7C1-4D08-BEEE-2310F5C1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416D7-3AF6-42DB-8D9F-B0D46633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67489-A32D-4F0B-A81F-C461732C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395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3EB5B-74A7-4D41-A06F-4895CB7C8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C35D3-3608-4183-8700-3937640A6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73FE0-1B72-4905-8BF6-A5E335F4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77EA-3BA0-4EBA-BF4F-7869340E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828E5-F6AC-4555-A7C3-C4ED0E05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054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bg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21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3039-7738-46DA-9558-7F16E503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A209-DD03-459D-B180-6715F9AE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61469-B8B8-4A47-873D-325B91D3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A7EAA-4235-4BE9-97D1-DAA67367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A8E9A-E243-45FA-9184-0EA55A3C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426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BDF4-8849-42C8-8C4D-8F74ADBB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19F25-D452-4B10-85E1-71DC970A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541E2-5C7A-4E66-A40A-6B7274C5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9D8BA-2513-4535-A0A3-59F629FE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9FF81-6C25-407B-B160-0DB58048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4768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9E3C-1BAF-45A0-BC40-778AD172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ED3A7-94E7-45AE-9CB5-99D3C4A3D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37736-9070-40D2-98D6-522719841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05392-8509-48D2-8FCC-8393A2C5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6A538-E296-443D-962D-7CD23433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51E5E-17CE-43E1-8520-4C15F46E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428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D3F6-4584-4E56-83F1-BE7015C1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5D2BD-9C3E-4D96-B06E-925669D9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7D965-F3BB-4538-AE25-FEF47A3FC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6C1A5-E2C9-46A2-8775-373A469F0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357D9-14F0-431D-97BC-14393E24D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AB8244-F21F-4B65-A519-8A8A90CA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9B6DE8-799E-41E5-8A9D-DA754C82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C794E-F459-4B1E-A37C-67B243FA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83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7EB8-2F2A-4A99-B5DA-CE63C224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6B228-B8BC-4CF5-A835-6541A18E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BC37E-534E-474C-9AD4-BA01C675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F8947-1A1A-4E91-A54A-D2C98DFE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304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EC42D-80F3-4C0D-93A2-FAE94CF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4DA62-B387-49FF-876C-44725CDB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280BD-C2F2-4C87-9247-49A8288D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554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2A15-9882-40B8-9BF7-59A08364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9E3FD-8060-432F-AFC4-29AC9953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530A-704E-4E32-A9DE-25544971F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2F619-83EF-480D-A549-B426012B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B588B-1FC2-46CF-8A33-08B81F0A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AAD9F-8942-4213-8843-CAC6953E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922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83B9-82F6-4985-9605-CC60F7F6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7FAE76-57ED-41B6-9267-C9B7DA9F7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67CD1-5809-4C02-A7AA-D6615D42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939DF-FC3F-448D-88E7-F9FC07E5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7697E-BA68-4218-9574-D7CD032D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F3096-0DA6-4D63-9E2D-99600E91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678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207E51-3C4E-438F-89EA-6FED1D34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BDC10-5857-4DBA-B922-E18FD7B87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F0C9-993F-41B2-AA75-B840A2F4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C1530-AA84-4359-A760-1A0AFB335A17}" type="datetimeFigureOut">
              <a:rPr lang="LID4096" smtClean="0"/>
              <a:t>10/29/24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40B1-13FF-497D-B243-69CBB2C43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EF698-570C-46AE-A1A0-94CBC0F95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2E4B0-05FB-41AC-88EC-CD7A46C7BE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476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hands shaking&#10;&#10;Description automatically generated with low confidence">
            <a:extLst>
              <a:ext uri="{FF2B5EF4-FFF2-40B4-BE49-F238E27FC236}">
                <a16:creationId xmlns:a16="http://schemas.microsoft.com/office/drawing/2014/main" id="{09CA2DD6-608B-4ABD-9B01-E849EB87C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B69933-6E97-3EB3-053D-DC11F124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77" y="0"/>
            <a:ext cx="3330223" cy="99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2932115-76DD-0EE8-913B-7F529ACCA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20" y="4416036"/>
            <a:ext cx="7284114" cy="22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1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1E0769D-D06E-412A-89F0-46FC23195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8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E9EB696-C67E-471B-B426-5C4733CC0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82F2-11A5-1BEC-F2B2-7D6C2332596A}"/>
              </a:ext>
            </a:extLst>
          </p:cNvPr>
          <p:cNvSpPr txBox="1"/>
          <p:nvPr/>
        </p:nvSpPr>
        <p:spPr>
          <a:xfrm>
            <a:off x="8434316" y="3712191"/>
            <a:ext cx="3537551" cy="1938992"/>
          </a:xfrm>
          <a:prstGeom prst="rect">
            <a:avLst/>
          </a:prstGeom>
          <a:solidFill>
            <a:srgbClr val="0B1E60"/>
          </a:solidFill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6000" b="1" dirty="0">
                <a:solidFill>
                  <a:schemeClr val="bg1"/>
                </a:solidFill>
              </a:rPr>
              <a:t>Education</a:t>
            </a:r>
          </a:p>
          <a:p>
            <a:pPr marL="0" algn="ctr" defTabSz="914400" rtl="1" eaLnBrk="1" latinLnBrk="0" hangingPunct="1"/>
            <a:endParaRPr lang="en-I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8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91DE6C-FA33-4946-9726-3CD254B2E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95CBB-F7A8-91F6-18AD-8EAE67C40C3C}"/>
              </a:ext>
            </a:extLst>
          </p:cNvPr>
          <p:cNvSpPr txBox="1"/>
          <p:nvPr/>
        </p:nvSpPr>
        <p:spPr>
          <a:xfrm>
            <a:off x="8434316" y="3712191"/>
            <a:ext cx="3537551" cy="1938992"/>
          </a:xfrm>
          <a:prstGeom prst="rect">
            <a:avLst/>
          </a:prstGeom>
          <a:solidFill>
            <a:srgbClr val="0B1E60"/>
          </a:solidFill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6000" b="1" dirty="0">
                <a:solidFill>
                  <a:schemeClr val="bg1"/>
                </a:solidFill>
              </a:rPr>
              <a:t>Digital</a:t>
            </a:r>
          </a:p>
          <a:p>
            <a:pPr marL="0" algn="ctr" defTabSz="914400" rtl="1" eaLnBrk="1" latinLnBrk="0" hangingPunct="1"/>
            <a:endParaRPr lang="en-I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EA81-A796-FEBC-6C3D-4F9845A4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21B62-E47E-1A6C-6D35-C469921E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2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6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CABD3ACE-822A-4AE9-9B07-7E8C25F96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3A1B1-D1B7-BB19-62D3-EFEA996A1446}"/>
              </a:ext>
            </a:extLst>
          </p:cNvPr>
          <p:cNvSpPr txBox="1"/>
          <p:nvPr/>
        </p:nvSpPr>
        <p:spPr>
          <a:xfrm>
            <a:off x="8434316" y="3712191"/>
            <a:ext cx="3537551" cy="1938992"/>
          </a:xfrm>
          <a:prstGeom prst="rect">
            <a:avLst/>
          </a:prstGeom>
          <a:solidFill>
            <a:srgbClr val="0B1E60"/>
          </a:solidFill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6000" b="1" dirty="0">
                <a:solidFill>
                  <a:schemeClr val="bg1"/>
                </a:solidFill>
              </a:rPr>
              <a:t>Training</a:t>
            </a:r>
          </a:p>
          <a:p>
            <a:pPr marL="0" algn="ctr" defTabSz="914400" rtl="1" eaLnBrk="1" latinLnBrk="0" hangingPunct="1"/>
            <a:endParaRPr lang="en-I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4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C9CE8-9989-8A83-92CF-BF771E2D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304E31-B816-B456-FDE6-C2AA6D64D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9491"/>
          <a:stretch/>
        </p:blipFill>
        <p:spPr>
          <a:xfrm>
            <a:off x="-18625" y="-75991"/>
            <a:ext cx="12210625" cy="700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55B73-605A-E3AB-C152-D723C25E7553}"/>
              </a:ext>
            </a:extLst>
          </p:cNvPr>
          <p:cNvSpPr txBox="1"/>
          <p:nvPr/>
        </p:nvSpPr>
        <p:spPr>
          <a:xfrm>
            <a:off x="618066" y="2573440"/>
            <a:ext cx="10955867" cy="3718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Segoe UI" panose="020F0502020204030204" pitchFamily="34" charset="0"/>
                <a:cs typeface="Segoe UI" panose="020F0502020204030204" pitchFamily="34" charset="0"/>
              </a:rPr>
              <a:t>The Ambassadors’ Club stands as the premier program in Israel Advocacy for International students at the Bar Ilan University. </a:t>
            </a:r>
          </a:p>
          <a:p>
            <a:pPr algn="ctr" rtl="0">
              <a:spcBef>
                <a:spcPts val="140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Segoe UI" panose="020F0502020204030204" pitchFamily="34" charset="0"/>
                <a:cs typeface="Segoe UI" panose="020F0502020204030204" pitchFamily="34" charset="0"/>
              </a:rPr>
              <a:t>From formal ambassadors to security experts, politicians and professionals in public-speaking, graduates of the Ambassadors’ Club are exposed to the best Israel has to offer in public diplomacy.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4AA7E7C-8973-6DAA-58C0-C851C4E5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54" y="170951"/>
            <a:ext cx="6251180" cy="19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0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029BF-25FC-D1BF-974B-6A352BB3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30C3E-927F-5F7D-2876-B428FDA27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19491"/>
          <a:stretch/>
        </p:blipFill>
        <p:spPr>
          <a:xfrm>
            <a:off x="-18625" y="-75991"/>
            <a:ext cx="12210625" cy="700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5FD8F-8227-4CFF-C226-8D9E0F827EF4}"/>
              </a:ext>
            </a:extLst>
          </p:cNvPr>
          <p:cNvSpPr txBox="1"/>
          <p:nvPr/>
        </p:nvSpPr>
        <p:spPr>
          <a:xfrm>
            <a:off x="618065" y="2027538"/>
            <a:ext cx="1095586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1-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Israel- Hamas war 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Wed., Nov 27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2-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Israel 101: history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Wed., Dec 11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3-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Israel in the Digital Arena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Wed., Dec 18</a:t>
            </a:r>
            <a:endParaRPr lang="en-US" sz="3600" baseline="30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4-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Jewish Identities      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Wed., Jan 8</a:t>
            </a:r>
            <a:endParaRPr lang="en-US" sz="3600" baseline="30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5-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Minorities in Israel 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Wed., Dec 22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6-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Humanitarian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                  Wed., Feb., 5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7-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Basic tools- ARM  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Wed., Feb., 19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Session 8-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Closing session                     </a:t>
            </a:r>
            <a:r>
              <a:rPr lang="en-US" sz="3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Wed., Mar.,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55228-CC14-F88C-035E-A6FC0BB4F6FD}"/>
              </a:ext>
            </a:extLst>
          </p:cNvPr>
          <p:cNvSpPr txBox="1"/>
          <p:nvPr/>
        </p:nvSpPr>
        <p:spPr>
          <a:xfrm>
            <a:off x="2404532" y="445072"/>
            <a:ext cx="7382934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Calibri" panose="020F0502020204030204"/>
              </a:rPr>
              <a:t>SCHEDULE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32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2B69A6-E447-6E05-B224-78E2E91299D7}"/>
              </a:ext>
            </a:extLst>
          </p:cNvPr>
          <p:cNvSpPr/>
          <p:nvPr/>
        </p:nvSpPr>
        <p:spPr>
          <a:xfrm>
            <a:off x="397" y="225"/>
            <a:ext cx="12191603" cy="685755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64"/>
            <a:endParaRPr lang="en-IL" sz="564">
              <a:solidFill>
                <a:prstClr val="white"/>
              </a:solidFill>
              <a:latin typeface="Tw Cen MT"/>
              <a:sym typeface="Arial"/>
            </a:endParaRPr>
          </a:p>
        </p:txBody>
      </p:sp>
      <p:sp>
        <p:nvSpPr>
          <p:cNvPr id="12" name="Google Shape;340;p31">
            <a:extLst>
              <a:ext uri="{FF2B5EF4-FFF2-40B4-BE49-F238E27FC236}">
                <a16:creationId xmlns:a16="http://schemas.microsoft.com/office/drawing/2014/main" id="{F16F8EEC-3E52-299C-93BE-27D29A5B26EE}"/>
              </a:ext>
            </a:extLst>
          </p:cNvPr>
          <p:cNvSpPr txBox="1"/>
          <p:nvPr/>
        </p:nvSpPr>
        <p:spPr>
          <a:xfrm>
            <a:off x="594338" y="1028614"/>
            <a:ext cx="8677072" cy="110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139" tIns="42139" rIns="42139" bIns="42139" anchor="t" anchorCtr="0">
            <a:spAutoFit/>
          </a:bodyPr>
          <a:lstStyle/>
          <a:p>
            <a:pPr algn="ctr" defTabSz="1219064"/>
            <a:r>
              <a:rPr lang="en-US" sz="6600" dirty="0">
                <a:solidFill>
                  <a:prstClr val="white"/>
                </a:solidFill>
                <a:latin typeface="Oswald Medium" pitchFamily="2" charset="77"/>
                <a:cs typeface="Arial" panose="020B0604020202020204" pitchFamily="34" charset="0"/>
                <a:sym typeface="Arial"/>
              </a:rPr>
              <a:t>FOR </a:t>
            </a:r>
            <a:r>
              <a:rPr lang="en-US" sz="6600" dirty="0">
                <a:solidFill>
                  <a:srgbClr val="FFC000"/>
                </a:solidFill>
                <a:latin typeface="Oswald Medium" pitchFamily="2" charset="77"/>
                <a:cs typeface="Arial" panose="020B0604020202020204" pitchFamily="34" charset="0"/>
                <a:sym typeface="Arial"/>
              </a:rPr>
              <a:t>REGERSTRITION</a:t>
            </a:r>
            <a:endParaRPr sz="6600" dirty="0">
              <a:solidFill>
                <a:srgbClr val="FFC000"/>
              </a:solidFill>
              <a:latin typeface="Oswald Medium" pitchFamily="2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D93F82-75AD-E61E-C7F3-C865A7069A28}"/>
              </a:ext>
            </a:extLst>
          </p:cNvPr>
          <p:cNvSpPr/>
          <p:nvPr/>
        </p:nvSpPr>
        <p:spPr>
          <a:xfrm>
            <a:off x="2423459" y="2264216"/>
            <a:ext cx="2739087" cy="27390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64"/>
            <a:endParaRPr lang="en-IL" sz="564">
              <a:solidFill>
                <a:prstClr val="white"/>
              </a:solidFill>
              <a:latin typeface="Tw Cen MT"/>
              <a:sym typeface="Arial"/>
            </a:endParaRPr>
          </a:p>
        </p:txBody>
      </p:sp>
      <p:pic>
        <p:nvPicPr>
          <p:cNvPr id="10" name="Picture 9" descr="A picture containing ax, clipart&#10;&#10;Description automatically generated">
            <a:extLst>
              <a:ext uri="{FF2B5EF4-FFF2-40B4-BE49-F238E27FC236}">
                <a16:creationId xmlns:a16="http://schemas.microsoft.com/office/drawing/2014/main" id="{DAEC7D5C-82D4-FC6A-3D4F-F4276C93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6562" flipH="1">
            <a:off x="2518941" y="3292053"/>
            <a:ext cx="3556332" cy="2164215"/>
          </a:xfrm>
          <a:prstGeom prst="rect">
            <a:avLst/>
          </a:prstGeom>
        </p:spPr>
      </p:pic>
      <p:sp>
        <p:nvSpPr>
          <p:cNvPr id="13" name="Google Shape;340;p31">
            <a:extLst>
              <a:ext uri="{FF2B5EF4-FFF2-40B4-BE49-F238E27FC236}">
                <a16:creationId xmlns:a16="http://schemas.microsoft.com/office/drawing/2014/main" id="{E852CD75-9B68-3598-6740-499CC5CEEDC5}"/>
              </a:ext>
            </a:extLst>
          </p:cNvPr>
          <p:cNvSpPr txBox="1"/>
          <p:nvPr/>
        </p:nvSpPr>
        <p:spPr>
          <a:xfrm>
            <a:off x="2761891" y="2975655"/>
            <a:ext cx="2196348" cy="13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139" tIns="42139" rIns="42139" bIns="42139" anchor="t" anchorCtr="0">
            <a:spAutoFit/>
          </a:bodyPr>
          <a:lstStyle/>
          <a:p>
            <a:pPr algn="ctr" defTabSz="1219064"/>
            <a:r>
              <a:rPr lang="en-US" sz="4000" dirty="0">
                <a:solidFill>
                  <a:srgbClr val="0F6FC6">
                    <a:lumMod val="50000"/>
                  </a:srgbClr>
                </a:solidFill>
                <a:latin typeface="Oswald Medium" pitchFamily="2" charset="77"/>
                <a:cs typeface="Arial" panose="020B0604020202020204" pitchFamily="34" charset="0"/>
                <a:sym typeface="Arial"/>
              </a:rPr>
              <a:t>SCAN</a:t>
            </a:r>
          </a:p>
          <a:p>
            <a:pPr algn="ctr" defTabSz="1219064"/>
            <a:r>
              <a:rPr lang="en-US" sz="4000" dirty="0">
                <a:solidFill>
                  <a:srgbClr val="0F6FC6">
                    <a:lumMod val="50000"/>
                  </a:srgbClr>
                </a:solidFill>
                <a:latin typeface="Oswald Medium" pitchFamily="2" charset="77"/>
                <a:cs typeface="Arial" panose="020B0604020202020204" pitchFamily="34" charset="0"/>
                <a:sym typeface="Arial"/>
              </a:rPr>
              <a:t>HERE</a:t>
            </a:r>
            <a:endParaRPr sz="4000" dirty="0">
              <a:solidFill>
                <a:srgbClr val="0F6FC6">
                  <a:lumMod val="50000"/>
                </a:srgbClr>
              </a:solidFill>
              <a:latin typeface="Oswald Medium" pitchFamily="2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13E0FF60-B2A5-7445-AFFA-83D4A04D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17" y="122136"/>
            <a:ext cx="980048" cy="157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D2862-B5B1-21BB-058D-36235E14A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479" y="2089002"/>
            <a:ext cx="3407863" cy="3349107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B1FBC92-81F9-7D4A-4194-68C3518B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3" y="-19119"/>
            <a:ext cx="2757148" cy="86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10659</TotalTime>
  <Words>185</Words>
  <Application>Microsoft Macintosh PowerPoint</Application>
  <PresentationFormat>Widescreen</PresentationFormat>
  <Paragraphs>26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Oswald Medium</vt:lpstr>
      <vt:lpstr>Segoe UI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Yoni Shaked</dc:creator>
  <cp:lastModifiedBy>Neta Fente</cp:lastModifiedBy>
  <cp:revision>13</cp:revision>
  <dcterms:created xsi:type="dcterms:W3CDTF">2021-10-15T11:26:11Z</dcterms:created>
  <dcterms:modified xsi:type="dcterms:W3CDTF">2024-10-29T04:55:15Z</dcterms:modified>
</cp:coreProperties>
</file>